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117F-E936-45E3-8806-4E338022F113}" type="datetimeFigureOut">
              <a:rPr lang="zh-CN" altLang="en-US" smtClean="0"/>
              <a:pPr/>
              <a:t>2019/5/24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EF37E-151D-45CA-9DF9-9B1B3FC787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555776" y="980728"/>
            <a:ext cx="5760000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596336" y="980728"/>
            <a:ext cx="720000" cy="7200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596336" y="5301208"/>
            <a:ext cx="720000" cy="7200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555776" y="5301208"/>
            <a:ext cx="720000" cy="7200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弧形 8"/>
          <p:cNvSpPr/>
          <p:nvPr/>
        </p:nvSpPr>
        <p:spPr>
          <a:xfrm>
            <a:off x="1835696" y="5301208"/>
            <a:ext cx="1440160" cy="141277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弧形 9"/>
          <p:cNvSpPr/>
          <p:nvPr/>
        </p:nvSpPr>
        <p:spPr>
          <a:xfrm rot="10800000">
            <a:off x="7596336" y="288032"/>
            <a:ext cx="1440160" cy="141277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弧形 10"/>
          <p:cNvSpPr/>
          <p:nvPr/>
        </p:nvSpPr>
        <p:spPr>
          <a:xfrm rot="16200000">
            <a:off x="7582644" y="5314900"/>
            <a:ext cx="1440160" cy="141277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8532440" y="1700808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8532440" y="4077072"/>
            <a:ext cx="0" cy="12156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V="1">
            <a:off x="8316416" y="6206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2555776" y="62068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8316416" y="170080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8316416" y="530120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6444208" y="764704"/>
            <a:ext cx="18722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/>
        </p:nvCxnSpPr>
        <p:spPr>
          <a:xfrm flipH="1">
            <a:off x="2555776" y="764704"/>
            <a:ext cx="20162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5148064" y="548680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8</a:t>
            </a:r>
            <a:r>
              <a:rPr lang="zh-CN" altLang="en-US" dirty="0" smtClean="0"/>
              <a:t>米</a:t>
            </a:r>
            <a:endParaRPr lang="zh-CN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8388424" y="3356992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米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3635896" y="980728"/>
            <a:ext cx="3600000" cy="36004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rgbClr val="FF0000"/>
                </a:solidFill>
              </a:rPr>
              <a:t>固定展示墙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7956376" y="2060848"/>
            <a:ext cx="360040" cy="216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rgbClr val="FF0000"/>
                </a:solidFill>
              </a:rPr>
              <a:t>宣传学习栏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7956376" y="4293096"/>
            <a:ext cx="360040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FF0000"/>
                </a:solidFill>
              </a:rPr>
              <a:t>图书柜</a:t>
            </a:r>
            <a:endParaRPr lang="en-US" altLang="zh-CN" sz="1400" dirty="0" smtClean="0">
              <a:solidFill>
                <a:srgbClr val="FF0000"/>
              </a:solidFill>
            </a:endParaRPr>
          </a:p>
        </p:txBody>
      </p:sp>
      <p:cxnSp>
        <p:nvCxnSpPr>
          <p:cNvPr id="42" name="直接连接符 41"/>
          <p:cNvCxnSpPr/>
          <p:nvPr/>
        </p:nvCxnSpPr>
        <p:spPr>
          <a:xfrm>
            <a:off x="7524328" y="206084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524328" y="4221088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7524328" y="429309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7524328" y="5013176"/>
            <a:ext cx="4320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 flipV="1">
            <a:off x="3635896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46"/>
          <p:cNvCxnSpPr/>
          <p:nvPr/>
        </p:nvCxnSpPr>
        <p:spPr>
          <a:xfrm flipV="1">
            <a:off x="7236296" y="1340768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3635896" y="1484784"/>
            <a:ext cx="3600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箭头连接符 51"/>
          <p:cNvCxnSpPr/>
          <p:nvPr/>
        </p:nvCxnSpPr>
        <p:spPr>
          <a:xfrm>
            <a:off x="7740352" y="2060848"/>
            <a:ext cx="0" cy="21602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>
            <a:off x="7740352" y="4293096"/>
            <a:ext cx="0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5148064" y="1484784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米</a:t>
            </a:r>
            <a:endParaRPr lang="zh-CN" altLang="en-US" dirty="0"/>
          </a:p>
        </p:txBody>
      </p:sp>
      <p:sp>
        <p:nvSpPr>
          <p:cNvPr id="56" name="矩形 55"/>
          <p:cNvSpPr/>
          <p:nvPr/>
        </p:nvSpPr>
        <p:spPr>
          <a:xfrm>
            <a:off x="7236296" y="2987660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米</a:t>
            </a:r>
            <a:endParaRPr lang="zh-CN" altLang="en-US" dirty="0"/>
          </a:p>
        </p:txBody>
      </p:sp>
      <p:sp>
        <p:nvSpPr>
          <p:cNvPr id="59" name="标题 1"/>
          <p:cNvSpPr txBox="1">
            <a:spLocks/>
          </p:cNvSpPr>
          <p:nvPr/>
        </p:nvSpPr>
        <p:spPr>
          <a:xfrm>
            <a:off x="107504" y="1556792"/>
            <a:ext cx="2304256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 smtClean="0">
                <a:latin typeface="方正黑体_GBK" pitchFamily="65" charset="-122"/>
                <a:ea typeface="方正黑体_GBK" pitchFamily="65" charset="-122"/>
                <a:cs typeface="+mj-cs"/>
              </a:rPr>
              <a:t>党员活动室</a:t>
            </a:r>
            <a:endParaRPr lang="en-US" altLang="zh-CN" sz="3200" dirty="0" smtClean="0">
              <a:latin typeface="方正黑体_GBK" pitchFamily="65" charset="-122"/>
              <a:ea typeface="方正黑体_GBK" pitchFamily="65" charset="-122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黑体_GBK" pitchFamily="65" charset="-122"/>
                <a:ea typeface="方正黑体_GBK" pitchFamily="65" charset="-122"/>
                <a:cs typeface="+mj-cs"/>
              </a:rPr>
              <a:t>布置示意图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方正黑体_GBK" pitchFamily="65" charset="-122"/>
              <a:ea typeface="方正黑体_GBK" pitchFamily="65" charset="-122"/>
              <a:cs typeface="+mj-cs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2555776" y="1556792"/>
            <a:ext cx="360040" cy="367240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rgbClr val="FF0000"/>
                </a:solidFill>
              </a:rPr>
              <a:t>黑板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r>
              <a:rPr lang="zh-CN" altLang="en-US" dirty="0" smtClean="0">
                <a:solidFill>
                  <a:srgbClr val="FF0000"/>
                </a:solidFill>
              </a:rPr>
              <a:t>及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endParaRPr lang="en-US" altLang="zh-CN" dirty="0" smtClean="0">
              <a:solidFill>
                <a:srgbClr val="FF0000"/>
              </a:solidFill>
            </a:endParaRPr>
          </a:p>
          <a:p>
            <a:pPr algn="ctr"/>
            <a:r>
              <a:rPr lang="zh-CN" altLang="en-US" dirty="0" smtClean="0">
                <a:solidFill>
                  <a:srgbClr val="FF0000"/>
                </a:solidFill>
              </a:rPr>
              <a:t>投影背幕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CN\Desktop\图片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4781462"/>
            <a:ext cx="1152686" cy="447738"/>
          </a:xfrm>
          <a:prstGeom prst="rect">
            <a:avLst/>
          </a:prstGeom>
          <a:noFill/>
        </p:spPr>
      </p:pic>
      <p:cxnSp>
        <p:nvCxnSpPr>
          <p:cNvPr id="11" name="直接连接符 10"/>
          <p:cNvCxnSpPr/>
          <p:nvPr/>
        </p:nvCxnSpPr>
        <p:spPr>
          <a:xfrm>
            <a:off x="72008" y="5229200"/>
            <a:ext cx="8964488" cy="0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843808" y="2780928"/>
            <a:ext cx="6192688" cy="0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1907704" y="3604954"/>
            <a:ext cx="1296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方正小标宋简体" pitchFamily="65" charset="-122"/>
                <a:ea typeface="方正小标宋简体" pitchFamily="65" charset="-122"/>
              </a:rPr>
              <a:t>入党誓词</a:t>
            </a:r>
            <a:endParaRPr lang="zh-CN" altLang="en-US" sz="2000" b="1" dirty="0">
              <a:solidFill>
                <a:srgbClr val="FF0000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899592" y="4005064"/>
            <a:ext cx="237626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05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   我志愿加入中国共产党，拥护党的纲领，遵守党的章程，履行党员义务，执行党的决定，严守党的纪律，保守党的秘密，对党忠诚，积极工作，为共产主义奋斗终身，随时准备为党和人民牺牲一切，永不叛党。</a:t>
            </a:r>
            <a:endParaRPr lang="zh-CN" altLang="en-US" sz="105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24" name="圆角矩形 23"/>
          <p:cNvSpPr/>
          <p:nvPr/>
        </p:nvSpPr>
        <p:spPr>
          <a:xfrm>
            <a:off x="7524328" y="3140968"/>
            <a:ext cx="1224136" cy="1872208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圆角矩形 24"/>
          <p:cNvSpPr/>
          <p:nvPr/>
        </p:nvSpPr>
        <p:spPr>
          <a:xfrm>
            <a:off x="6156176" y="3140968"/>
            <a:ext cx="1224136" cy="1872208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圆角矩形 25"/>
          <p:cNvSpPr/>
          <p:nvPr/>
        </p:nvSpPr>
        <p:spPr>
          <a:xfrm>
            <a:off x="4788024" y="3140968"/>
            <a:ext cx="1224136" cy="1872208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圆角矩形 26"/>
          <p:cNvSpPr/>
          <p:nvPr/>
        </p:nvSpPr>
        <p:spPr>
          <a:xfrm>
            <a:off x="3419872" y="3140968"/>
            <a:ext cx="1224136" cy="1872208"/>
          </a:xfrm>
          <a:prstGeom prst="roundRect">
            <a:avLst/>
          </a:prstGeom>
          <a:noFill/>
          <a:ln w="635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8" name="组合 12"/>
          <p:cNvGrpSpPr>
            <a:grpSpLocks/>
          </p:cNvGrpSpPr>
          <p:nvPr/>
        </p:nvGrpSpPr>
        <p:grpSpPr bwMode="auto">
          <a:xfrm rot="10800000">
            <a:off x="3635896" y="3284984"/>
            <a:ext cx="792088" cy="216024"/>
            <a:chOff x="4761185" y="2238703"/>
            <a:chExt cx="3228925" cy="855334"/>
          </a:xfrm>
        </p:grpSpPr>
        <p:grpSp>
          <p:nvGrpSpPr>
            <p:cNvPr id="29" name="组合 7"/>
            <p:cNvGrpSpPr>
              <a:grpSpLocks/>
            </p:cNvGrpSpPr>
            <p:nvPr/>
          </p:nvGrpSpPr>
          <p:grpSpPr bwMode="auto">
            <a:xfrm>
              <a:off x="7412041" y="2238703"/>
              <a:ext cx="578069" cy="735724"/>
              <a:chOff x="7903780" y="2280745"/>
              <a:chExt cx="578069" cy="735724"/>
            </a:xfrm>
          </p:grpSpPr>
          <p:sp>
            <p:nvSpPr>
              <p:cNvPr id="34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5" name="直角三角形 34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09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0" name="组合 8"/>
            <p:cNvGrpSpPr>
              <a:grpSpLocks/>
            </p:cNvGrpSpPr>
            <p:nvPr/>
          </p:nvGrpSpPr>
          <p:grpSpPr bwMode="auto">
            <a:xfrm flipH="1">
              <a:off x="4761185" y="2238703"/>
              <a:ext cx="578069" cy="735724"/>
              <a:chOff x="7903780" y="2280745"/>
              <a:chExt cx="578069" cy="735724"/>
            </a:xfrm>
          </p:grpSpPr>
          <p:sp>
            <p:nvSpPr>
              <p:cNvPr id="32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33" name="直角三角形 3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10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sp>
          <p:nvSpPr>
            <p:cNvPr id="31" name="矩形 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194565" y="2424370"/>
              <a:ext cx="2381213" cy="669667"/>
            </a:xfrm>
            <a:prstGeom prst="rect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6" name="组合 12"/>
          <p:cNvGrpSpPr>
            <a:grpSpLocks/>
          </p:cNvGrpSpPr>
          <p:nvPr/>
        </p:nvGrpSpPr>
        <p:grpSpPr bwMode="auto">
          <a:xfrm rot="10800000">
            <a:off x="5004048" y="3284984"/>
            <a:ext cx="792088" cy="216024"/>
            <a:chOff x="4761185" y="2238703"/>
            <a:chExt cx="3228925" cy="855334"/>
          </a:xfrm>
        </p:grpSpPr>
        <p:grpSp>
          <p:nvGrpSpPr>
            <p:cNvPr id="37" name="组合 7"/>
            <p:cNvGrpSpPr>
              <a:grpSpLocks/>
            </p:cNvGrpSpPr>
            <p:nvPr/>
          </p:nvGrpSpPr>
          <p:grpSpPr bwMode="auto">
            <a:xfrm>
              <a:off x="7412041" y="2238703"/>
              <a:ext cx="578069" cy="735724"/>
              <a:chOff x="7903780" y="2280745"/>
              <a:chExt cx="578069" cy="735724"/>
            </a:xfrm>
          </p:grpSpPr>
          <p:sp>
            <p:nvSpPr>
              <p:cNvPr id="42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43" name="直角三角形 42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09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38" name="组合 8"/>
            <p:cNvGrpSpPr>
              <a:grpSpLocks/>
            </p:cNvGrpSpPr>
            <p:nvPr/>
          </p:nvGrpSpPr>
          <p:grpSpPr bwMode="auto">
            <a:xfrm flipH="1">
              <a:off x="4761185" y="2238703"/>
              <a:ext cx="578069" cy="735724"/>
              <a:chOff x="7903780" y="2280745"/>
              <a:chExt cx="578069" cy="735724"/>
            </a:xfrm>
          </p:grpSpPr>
          <p:sp>
            <p:nvSpPr>
              <p:cNvPr id="40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41" name="直角三角形 4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10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sp>
          <p:nvSpPr>
            <p:cNvPr id="39" name="矩形 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194565" y="2424370"/>
              <a:ext cx="2381213" cy="669667"/>
            </a:xfrm>
            <a:prstGeom prst="rect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44" name="组合 12"/>
          <p:cNvGrpSpPr>
            <a:grpSpLocks/>
          </p:cNvGrpSpPr>
          <p:nvPr/>
        </p:nvGrpSpPr>
        <p:grpSpPr bwMode="auto">
          <a:xfrm rot="10800000">
            <a:off x="6372200" y="3284984"/>
            <a:ext cx="792088" cy="216024"/>
            <a:chOff x="4761185" y="2238703"/>
            <a:chExt cx="3228925" cy="855334"/>
          </a:xfrm>
        </p:grpSpPr>
        <p:grpSp>
          <p:nvGrpSpPr>
            <p:cNvPr id="45" name="组合 7"/>
            <p:cNvGrpSpPr>
              <a:grpSpLocks/>
            </p:cNvGrpSpPr>
            <p:nvPr/>
          </p:nvGrpSpPr>
          <p:grpSpPr bwMode="auto">
            <a:xfrm>
              <a:off x="7412041" y="2238703"/>
              <a:ext cx="578069" cy="735724"/>
              <a:chOff x="7903780" y="2280745"/>
              <a:chExt cx="578069" cy="735724"/>
            </a:xfrm>
          </p:grpSpPr>
          <p:sp>
            <p:nvSpPr>
              <p:cNvPr id="50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51" name="直角三角形 50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09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6" name="组合 8"/>
            <p:cNvGrpSpPr>
              <a:grpSpLocks/>
            </p:cNvGrpSpPr>
            <p:nvPr/>
          </p:nvGrpSpPr>
          <p:grpSpPr bwMode="auto">
            <a:xfrm flipH="1">
              <a:off x="4761185" y="2238703"/>
              <a:ext cx="578069" cy="735724"/>
              <a:chOff x="7903780" y="2280745"/>
              <a:chExt cx="578069" cy="735724"/>
            </a:xfrm>
          </p:grpSpPr>
          <p:sp>
            <p:nvSpPr>
              <p:cNvPr id="48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49" name="直角三角形 4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10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sp>
          <p:nvSpPr>
            <p:cNvPr id="47" name="矩形 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194565" y="2424370"/>
              <a:ext cx="2381213" cy="669667"/>
            </a:xfrm>
            <a:prstGeom prst="rect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52" name="组合 12"/>
          <p:cNvGrpSpPr>
            <a:grpSpLocks/>
          </p:cNvGrpSpPr>
          <p:nvPr/>
        </p:nvGrpSpPr>
        <p:grpSpPr bwMode="auto">
          <a:xfrm rot="10800000">
            <a:off x="7740352" y="3284984"/>
            <a:ext cx="792088" cy="216024"/>
            <a:chOff x="4761185" y="2238703"/>
            <a:chExt cx="3228925" cy="855334"/>
          </a:xfrm>
        </p:grpSpPr>
        <p:grpSp>
          <p:nvGrpSpPr>
            <p:cNvPr id="53" name="组合 7"/>
            <p:cNvGrpSpPr>
              <a:grpSpLocks/>
            </p:cNvGrpSpPr>
            <p:nvPr/>
          </p:nvGrpSpPr>
          <p:grpSpPr bwMode="auto">
            <a:xfrm>
              <a:off x="7412041" y="2238703"/>
              <a:ext cx="578069" cy="735724"/>
              <a:chOff x="7903780" y="2280745"/>
              <a:chExt cx="578069" cy="735724"/>
            </a:xfrm>
          </p:grpSpPr>
          <p:sp>
            <p:nvSpPr>
              <p:cNvPr id="58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59" name="直角三角形 58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09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54" name="组合 8"/>
            <p:cNvGrpSpPr>
              <a:grpSpLocks/>
            </p:cNvGrpSpPr>
            <p:nvPr/>
          </p:nvGrpSpPr>
          <p:grpSpPr bwMode="auto">
            <a:xfrm flipH="1">
              <a:off x="4761185" y="2238703"/>
              <a:ext cx="578069" cy="735724"/>
              <a:chOff x="7903780" y="2280745"/>
              <a:chExt cx="578069" cy="735724"/>
            </a:xfrm>
          </p:grpSpPr>
          <p:sp>
            <p:nvSpPr>
              <p:cNvPr id="56" name="矩形 3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577841" cy="736317"/>
              </a:xfrm>
              <a:custGeom>
                <a:avLst/>
                <a:gdLst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578069 w 578069"/>
                  <a:gd name="connsiteY2" fmla="*/ 735724 h 735724"/>
                  <a:gd name="connsiteX3" fmla="*/ 0 w 578069"/>
                  <a:gd name="connsiteY3" fmla="*/ 735724 h 735724"/>
                  <a:gd name="connsiteX4" fmla="*/ 0 w 578069"/>
                  <a:gd name="connsiteY4" fmla="*/ 0 h 735724"/>
                  <a:gd name="connsiteX0" fmla="*/ 0 w 588579"/>
                  <a:gd name="connsiteY0" fmla="*/ 0 h 735724"/>
                  <a:gd name="connsiteX1" fmla="*/ 578069 w 588579"/>
                  <a:gd name="connsiteY1" fmla="*/ 0 h 735724"/>
                  <a:gd name="connsiteX2" fmla="*/ 588579 w 588579"/>
                  <a:gd name="connsiteY2" fmla="*/ 378372 h 735724"/>
                  <a:gd name="connsiteX3" fmla="*/ 578069 w 588579"/>
                  <a:gd name="connsiteY3" fmla="*/ 735724 h 735724"/>
                  <a:gd name="connsiteX4" fmla="*/ 0 w 588579"/>
                  <a:gd name="connsiteY4" fmla="*/ 735724 h 735724"/>
                  <a:gd name="connsiteX5" fmla="*/ 0 w 588579"/>
                  <a:gd name="connsiteY5" fmla="*/ 0 h 735724"/>
                  <a:gd name="connsiteX0" fmla="*/ 0 w 578069"/>
                  <a:gd name="connsiteY0" fmla="*/ 0 h 735724"/>
                  <a:gd name="connsiteX1" fmla="*/ 578069 w 578069"/>
                  <a:gd name="connsiteY1" fmla="*/ 0 h 735724"/>
                  <a:gd name="connsiteX2" fmla="*/ 472965 w 578069"/>
                  <a:gd name="connsiteY2" fmla="*/ 378372 h 735724"/>
                  <a:gd name="connsiteX3" fmla="*/ 578069 w 578069"/>
                  <a:gd name="connsiteY3" fmla="*/ 735724 h 735724"/>
                  <a:gd name="connsiteX4" fmla="*/ 0 w 578069"/>
                  <a:gd name="connsiteY4" fmla="*/ 735724 h 735724"/>
                  <a:gd name="connsiteX5" fmla="*/ 0 w 578069"/>
                  <a:gd name="connsiteY5" fmla="*/ 0 h 735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78069" h="735724">
                    <a:moveTo>
                      <a:pt x="0" y="0"/>
                    </a:moveTo>
                    <a:lnTo>
                      <a:pt x="578069" y="0"/>
                    </a:lnTo>
                    <a:lnTo>
                      <a:pt x="472965" y="378372"/>
                    </a:lnTo>
                    <a:lnTo>
                      <a:pt x="578069" y="735724"/>
                    </a:lnTo>
                    <a:lnTo>
                      <a:pt x="0" y="735724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  <p:sp>
            <p:nvSpPr>
              <p:cNvPr id="57" name="直角三角形 56">
                <a:extLst>
                  <a:ext uri="{FF2B5EF4-FFF2-40B4-BE49-F238E27FC236}"/>
                </a:extLst>
              </p:cNvPr>
              <p:cNvSpPr/>
              <p:nvPr/>
            </p:nvSpPr>
            <p:spPr>
              <a:xfrm>
                <a:off x="7904008" y="2280745"/>
                <a:ext cx="163510" cy="185667"/>
              </a:xfrm>
              <a:prstGeom prst="rtTriangle">
                <a:avLst/>
              </a:prstGeom>
              <a:gradFill>
                <a:gsLst>
                  <a:gs pos="0">
                    <a:srgbClr val="FF0000"/>
                  </a:gs>
                  <a:gs pos="100000">
                    <a:srgbClr val="C00000"/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sp>
          <p:nvSpPr>
            <p:cNvPr id="55" name="矩形 2">
              <a:extLst>
                <a:ext uri="{FF2B5EF4-FFF2-40B4-BE49-F238E27FC236}"/>
              </a:extLst>
            </p:cNvPr>
            <p:cNvSpPr/>
            <p:nvPr/>
          </p:nvSpPr>
          <p:spPr>
            <a:xfrm>
              <a:off x="5194565" y="2424370"/>
              <a:ext cx="2381213" cy="669667"/>
            </a:xfrm>
            <a:prstGeom prst="rect">
              <a:avLst/>
            </a:prstGeom>
            <a:gradFill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60" name="线形标注 1 59"/>
          <p:cNvSpPr/>
          <p:nvPr/>
        </p:nvSpPr>
        <p:spPr>
          <a:xfrm>
            <a:off x="4752528" y="1916832"/>
            <a:ext cx="1296144" cy="576064"/>
          </a:xfrm>
          <a:prstGeom prst="borderCallout1">
            <a:avLst>
              <a:gd name="adj1" fmla="val 103552"/>
              <a:gd name="adj2" fmla="val 365"/>
              <a:gd name="adj3" fmla="val 218791"/>
              <a:gd name="adj4" fmla="val 2764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“三会一课”制度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1" name="线形标注 1 60"/>
          <p:cNvSpPr/>
          <p:nvPr/>
        </p:nvSpPr>
        <p:spPr>
          <a:xfrm>
            <a:off x="3168352" y="1916832"/>
            <a:ext cx="1296144" cy="576064"/>
          </a:xfrm>
          <a:prstGeom prst="borderCallout1">
            <a:avLst>
              <a:gd name="adj1" fmla="val 103552"/>
              <a:gd name="adj2" fmla="val 365"/>
              <a:gd name="adj3" fmla="val 218791"/>
              <a:gd name="adj4" fmla="val 2764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发展党员工作流程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2" name="线形标注 1 61"/>
          <p:cNvSpPr/>
          <p:nvPr/>
        </p:nvSpPr>
        <p:spPr>
          <a:xfrm>
            <a:off x="5940152" y="5733256"/>
            <a:ext cx="1296144" cy="576064"/>
          </a:xfrm>
          <a:prstGeom prst="borderCallout1">
            <a:avLst>
              <a:gd name="adj1" fmla="val -820"/>
              <a:gd name="adj2" fmla="val -602"/>
              <a:gd name="adj3" fmla="val -126941"/>
              <a:gd name="adj4" fmla="val 2378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党员的权利和义务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sp>
        <p:nvSpPr>
          <p:cNvPr id="63" name="线形标注 1 62"/>
          <p:cNvSpPr/>
          <p:nvPr/>
        </p:nvSpPr>
        <p:spPr>
          <a:xfrm>
            <a:off x="7524328" y="5733256"/>
            <a:ext cx="1296144" cy="576064"/>
          </a:xfrm>
          <a:prstGeom prst="borderCallout1">
            <a:avLst>
              <a:gd name="adj1" fmla="val -820"/>
              <a:gd name="adj2" fmla="val -602"/>
              <a:gd name="adj3" fmla="val -126941"/>
              <a:gd name="adj4" fmla="val 2378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党员廉洁自律准则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pic>
        <p:nvPicPr>
          <p:cNvPr id="1029" name="Picture 5" descr="C:\Users\CN\Desktop\入党誓词_副本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63778">
            <a:off x="-83553" y="1919972"/>
            <a:ext cx="3285280" cy="2394994"/>
          </a:xfrm>
          <a:prstGeom prst="rect">
            <a:avLst/>
          </a:prstGeom>
          <a:noFill/>
        </p:spPr>
      </p:pic>
      <p:sp>
        <p:nvSpPr>
          <p:cNvPr id="111" name="标题 1"/>
          <p:cNvSpPr txBox="1">
            <a:spLocks/>
          </p:cNvSpPr>
          <p:nvPr/>
        </p:nvSpPr>
        <p:spPr>
          <a:xfrm>
            <a:off x="971600" y="30279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黑体_GBK" pitchFamily="65" charset="-122"/>
                <a:ea typeface="方正黑体_GBK" pitchFamily="65" charset="-122"/>
                <a:cs typeface="+mj-cs"/>
              </a:rPr>
              <a:t>党员活动室</a:t>
            </a:r>
            <a: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黑体_GBK" pitchFamily="65" charset="-122"/>
                <a:ea typeface="方正黑体_GBK" pitchFamily="65" charset="-122"/>
                <a:cs typeface="+mj-cs"/>
              </a:rPr>
              <a:t/>
            </a:r>
            <a:br>
              <a:rPr kumimoji="0" lang="en-US" altLang="zh-CN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黑体_GBK" pitchFamily="65" charset="-122"/>
                <a:ea typeface="方正黑体_GBK" pitchFamily="65" charset="-122"/>
                <a:cs typeface="+mj-cs"/>
              </a:rPr>
            </a:br>
            <a:r>
              <a:rPr kumimoji="0" lang="zh-CN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方正黑体_GBK" pitchFamily="65" charset="-122"/>
                <a:ea typeface="方正黑体_GBK" pitchFamily="65" charset="-122"/>
                <a:cs typeface="+mj-cs"/>
              </a:rPr>
              <a:t>固定展示墙设计</a:t>
            </a:r>
            <a:r>
              <a:rPr lang="zh-CN" altLang="en-US" sz="3200" dirty="0" smtClean="0">
                <a:latin typeface="方正黑体_GBK" pitchFamily="65" charset="-122"/>
                <a:ea typeface="方正黑体_GBK" pitchFamily="65" charset="-122"/>
                <a:cs typeface="+mj-cs"/>
              </a:rPr>
              <a:t>图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方正黑体_GBK" pitchFamily="65" charset="-122"/>
              <a:ea typeface="方正黑体_GBK" pitchFamily="65" charset="-122"/>
              <a:cs typeface="+mj-cs"/>
            </a:endParaRPr>
          </a:p>
        </p:txBody>
      </p:sp>
      <p:sp>
        <p:nvSpPr>
          <p:cNvPr id="113" name="线形标注 1 112"/>
          <p:cNvSpPr/>
          <p:nvPr/>
        </p:nvSpPr>
        <p:spPr>
          <a:xfrm>
            <a:off x="323528" y="5661248"/>
            <a:ext cx="2340768" cy="576064"/>
          </a:xfrm>
          <a:prstGeom prst="borderCallout1">
            <a:avLst>
              <a:gd name="adj1" fmla="val -820"/>
              <a:gd name="adj2" fmla="val -602"/>
              <a:gd name="adj3" fmla="val -66058"/>
              <a:gd name="adj4" fmla="val 23780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外边框设计、党旗、入党誓词均为立体造型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r>
              <a:rPr lang="zh-CN" altLang="en-US" sz="4000" dirty="0" smtClean="0">
                <a:latin typeface="方正黑体_GBK" pitchFamily="65" charset="-122"/>
                <a:ea typeface="方正黑体_GBK" pitchFamily="65" charset="-122"/>
              </a:rPr>
              <a:t>党员活动室</a:t>
            </a:r>
            <a:r>
              <a:rPr lang="en-US" altLang="zh-CN" sz="3200" dirty="0" smtClean="0">
                <a:latin typeface="方正黑体_GBK" pitchFamily="65" charset="-122"/>
                <a:ea typeface="方正黑体_GBK" pitchFamily="65" charset="-122"/>
              </a:rPr>
              <a:t/>
            </a:r>
            <a:br>
              <a:rPr lang="en-US" altLang="zh-CN" sz="3200" dirty="0" smtClean="0">
                <a:latin typeface="方正黑体_GBK" pitchFamily="65" charset="-122"/>
                <a:ea typeface="方正黑体_GBK" pitchFamily="65" charset="-122"/>
              </a:rPr>
            </a:br>
            <a:r>
              <a:rPr lang="zh-CN" altLang="en-US" sz="3200" dirty="0" smtClean="0">
                <a:latin typeface="方正黑体_GBK" pitchFamily="65" charset="-122"/>
                <a:ea typeface="方正黑体_GBK" pitchFamily="65" charset="-122"/>
              </a:rPr>
              <a:t>宣传学习栏设计图</a:t>
            </a:r>
            <a:endParaRPr lang="zh-CN" altLang="en-US" sz="3200" dirty="0"/>
          </a:p>
        </p:txBody>
      </p:sp>
      <p:sp>
        <p:nvSpPr>
          <p:cNvPr id="13" name="圆角矩形 12"/>
          <p:cNvSpPr/>
          <p:nvPr/>
        </p:nvSpPr>
        <p:spPr>
          <a:xfrm>
            <a:off x="3851920" y="2276872"/>
            <a:ext cx="4536504" cy="2520280"/>
          </a:xfrm>
          <a:prstGeom prst="roundRect">
            <a:avLst/>
          </a:prstGeom>
          <a:noFill/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圆角矩形 14"/>
          <p:cNvSpPr/>
          <p:nvPr/>
        </p:nvSpPr>
        <p:spPr>
          <a:xfrm>
            <a:off x="611560" y="2276872"/>
            <a:ext cx="2592288" cy="2520280"/>
          </a:xfrm>
          <a:prstGeom prst="roundRect">
            <a:avLst/>
          </a:prstGeom>
          <a:noFill/>
          <a:ln w="889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4355976" y="3068960"/>
            <a:ext cx="37509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党建风采板块，留白，由支部自主张贴，主要展示本支部党建工作开展情况。</a:t>
            </a:r>
            <a:endParaRPr lang="zh-CN" altLang="en-US" dirty="0"/>
          </a:p>
        </p:txBody>
      </p:sp>
      <p:pic>
        <p:nvPicPr>
          <p:cNvPr id="2054" name="Picture 6" descr="C:\Users\CN\Desktop\18862e17fdec7-1_副本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7873" y="1844824"/>
            <a:ext cx="1010631" cy="419507"/>
          </a:xfrm>
          <a:prstGeom prst="rect">
            <a:avLst/>
          </a:prstGeom>
          <a:noFill/>
        </p:spPr>
      </p:pic>
      <p:sp>
        <p:nvSpPr>
          <p:cNvPr id="22" name="线形标注 1 21"/>
          <p:cNvSpPr/>
          <p:nvPr/>
        </p:nvSpPr>
        <p:spPr>
          <a:xfrm>
            <a:off x="395536" y="5589240"/>
            <a:ext cx="2520280" cy="792088"/>
          </a:xfrm>
          <a:prstGeom prst="borderCallout1">
            <a:avLst>
              <a:gd name="adj1" fmla="val -820"/>
              <a:gd name="adj2" fmla="val -602"/>
              <a:gd name="adj3" fmla="val -102758"/>
              <a:gd name="adj4" fmla="val 2050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400" dirty="0" smtClean="0">
                <a:solidFill>
                  <a:schemeClr val="tx1"/>
                </a:solidFill>
              </a:rPr>
              <a:t>党建荣誉板块，主要用于展示支部获得的荣誉。</a:t>
            </a:r>
            <a:endParaRPr lang="en-US" altLang="zh-CN" sz="1400" dirty="0" smtClean="0">
              <a:solidFill>
                <a:schemeClr val="tx1"/>
              </a:solidFill>
            </a:endParaRPr>
          </a:p>
          <a:p>
            <a:r>
              <a:rPr lang="zh-CN" altLang="en-US" sz="1400" dirty="0" smtClean="0">
                <a:solidFill>
                  <a:schemeClr val="tx1"/>
                </a:solidFill>
              </a:rPr>
              <a:t>形式：三层搁板摆放。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971600" y="3284984"/>
            <a:ext cx="187220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971600" y="3933056"/>
            <a:ext cx="187220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971600" y="4581128"/>
            <a:ext cx="1872208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线形标注 1 26"/>
          <p:cNvSpPr/>
          <p:nvPr/>
        </p:nvSpPr>
        <p:spPr>
          <a:xfrm>
            <a:off x="5652120" y="5589240"/>
            <a:ext cx="1872208" cy="576064"/>
          </a:xfrm>
          <a:prstGeom prst="borderCallout1">
            <a:avLst>
              <a:gd name="adj1" fmla="val -820"/>
              <a:gd name="adj2" fmla="val -602"/>
              <a:gd name="adj3" fmla="val -134780"/>
              <a:gd name="adj4" fmla="val 19861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chemeClr val="tx1"/>
                </a:solidFill>
              </a:rPr>
              <a:t>材质：磁板（白色）</a:t>
            </a:r>
            <a:endParaRPr lang="zh-CN" altLang="en-US" sz="1400" dirty="0">
              <a:solidFill>
                <a:schemeClr val="tx1"/>
              </a:solidFill>
            </a:endParaRPr>
          </a:p>
        </p:txBody>
      </p:sp>
      <p:cxnSp>
        <p:nvCxnSpPr>
          <p:cNvPr id="21" name="直接连接符 20"/>
          <p:cNvCxnSpPr/>
          <p:nvPr/>
        </p:nvCxnSpPr>
        <p:spPr>
          <a:xfrm>
            <a:off x="0" y="1772816"/>
            <a:ext cx="9144000" cy="0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0" y="5373216"/>
            <a:ext cx="9144000" cy="0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组合 18"/>
          <p:cNvGrpSpPr>
            <a:grpSpLocks/>
          </p:cNvGrpSpPr>
          <p:nvPr/>
        </p:nvGrpSpPr>
        <p:grpSpPr bwMode="auto">
          <a:xfrm>
            <a:off x="899592" y="2060848"/>
            <a:ext cx="441146" cy="465584"/>
            <a:chOff x="2487858" y="1932209"/>
            <a:chExt cx="549064" cy="609685"/>
          </a:xfrm>
        </p:grpSpPr>
        <p:sp>
          <p:nvSpPr>
            <p:cNvPr id="28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党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30" name="组合 18"/>
          <p:cNvGrpSpPr>
            <a:grpSpLocks/>
          </p:cNvGrpSpPr>
          <p:nvPr/>
        </p:nvGrpSpPr>
        <p:grpSpPr bwMode="auto">
          <a:xfrm>
            <a:off x="1394550" y="2060848"/>
            <a:ext cx="441146" cy="465584"/>
            <a:chOff x="2487858" y="1932209"/>
            <a:chExt cx="549064" cy="609685"/>
          </a:xfrm>
        </p:grpSpPr>
        <p:sp>
          <p:nvSpPr>
            <p:cNvPr id="31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建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33" name="组合 18"/>
          <p:cNvGrpSpPr>
            <a:grpSpLocks/>
          </p:cNvGrpSpPr>
          <p:nvPr/>
        </p:nvGrpSpPr>
        <p:grpSpPr bwMode="auto">
          <a:xfrm>
            <a:off x="1898606" y="2060848"/>
            <a:ext cx="441146" cy="465584"/>
            <a:chOff x="2487858" y="1932209"/>
            <a:chExt cx="549064" cy="609685"/>
          </a:xfrm>
        </p:grpSpPr>
        <p:sp>
          <p:nvSpPr>
            <p:cNvPr id="34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5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荣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36" name="组合 18"/>
          <p:cNvGrpSpPr>
            <a:grpSpLocks/>
          </p:cNvGrpSpPr>
          <p:nvPr/>
        </p:nvGrpSpPr>
        <p:grpSpPr bwMode="auto">
          <a:xfrm>
            <a:off x="2402662" y="2060848"/>
            <a:ext cx="441146" cy="465584"/>
            <a:chOff x="2487858" y="1932209"/>
            <a:chExt cx="549064" cy="609685"/>
          </a:xfrm>
        </p:grpSpPr>
        <p:sp>
          <p:nvSpPr>
            <p:cNvPr id="37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誉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39" name="组合 18"/>
          <p:cNvGrpSpPr>
            <a:grpSpLocks/>
          </p:cNvGrpSpPr>
          <p:nvPr/>
        </p:nvGrpSpPr>
        <p:grpSpPr bwMode="auto">
          <a:xfrm>
            <a:off x="4860032" y="2027312"/>
            <a:ext cx="441146" cy="465584"/>
            <a:chOff x="2487858" y="1932209"/>
            <a:chExt cx="549064" cy="609685"/>
          </a:xfrm>
        </p:grpSpPr>
        <p:sp>
          <p:nvSpPr>
            <p:cNvPr id="40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1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党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42" name="组合 18"/>
          <p:cNvGrpSpPr>
            <a:grpSpLocks/>
          </p:cNvGrpSpPr>
          <p:nvPr/>
        </p:nvGrpSpPr>
        <p:grpSpPr bwMode="auto">
          <a:xfrm>
            <a:off x="5508104" y="2027312"/>
            <a:ext cx="441146" cy="465584"/>
            <a:chOff x="2487858" y="1932209"/>
            <a:chExt cx="549064" cy="609685"/>
          </a:xfrm>
        </p:grpSpPr>
        <p:sp>
          <p:nvSpPr>
            <p:cNvPr id="43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建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45" name="组合 18"/>
          <p:cNvGrpSpPr>
            <a:grpSpLocks/>
          </p:cNvGrpSpPr>
          <p:nvPr/>
        </p:nvGrpSpPr>
        <p:grpSpPr bwMode="auto">
          <a:xfrm>
            <a:off x="6147078" y="2027312"/>
            <a:ext cx="441146" cy="465584"/>
            <a:chOff x="2487858" y="1932209"/>
            <a:chExt cx="549064" cy="609685"/>
          </a:xfrm>
        </p:grpSpPr>
        <p:sp>
          <p:nvSpPr>
            <p:cNvPr id="46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风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  <p:grpSp>
        <p:nvGrpSpPr>
          <p:cNvPr id="48" name="组合 18"/>
          <p:cNvGrpSpPr>
            <a:grpSpLocks/>
          </p:cNvGrpSpPr>
          <p:nvPr/>
        </p:nvGrpSpPr>
        <p:grpSpPr bwMode="auto">
          <a:xfrm>
            <a:off x="6795150" y="2027312"/>
            <a:ext cx="441146" cy="465584"/>
            <a:chOff x="2487858" y="1932209"/>
            <a:chExt cx="549064" cy="609685"/>
          </a:xfrm>
        </p:grpSpPr>
        <p:sp>
          <p:nvSpPr>
            <p:cNvPr id="49" name="hexagonal_73861"/>
            <p:cNvSpPr>
              <a:spLocks noChangeAspect="1"/>
            </p:cNvSpPr>
            <p:nvPr/>
          </p:nvSpPr>
          <p:spPr bwMode="auto">
            <a:xfrm rot="-5400000">
              <a:off x="2463205" y="1968183"/>
              <a:ext cx="609685" cy="537738"/>
            </a:xfrm>
            <a:custGeom>
              <a:avLst/>
              <a:gdLst>
                <a:gd name="T0" fmla="*/ 599733 w 6494"/>
                <a:gd name="T1" fmla="*/ 241026 h 5736"/>
                <a:gd name="T2" fmla="*/ 476463 w 6494"/>
                <a:gd name="T3" fmla="*/ 27843 h 5736"/>
                <a:gd name="T4" fmla="*/ 428113 w 6494"/>
                <a:gd name="T5" fmla="*/ 0 h 5736"/>
                <a:gd name="T6" fmla="*/ 181572 w 6494"/>
                <a:gd name="T7" fmla="*/ 0 h 5736"/>
                <a:gd name="T8" fmla="*/ 133222 w 6494"/>
                <a:gd name="T9" fmla="*/ 27843 h 5736"/>
                <a:gd name="T10" fmla="*/ 10046 w 6494"/>
                <a:gd name="T11" fmla="*/ 241026 h 5736"/>
                <a:gd name="T12" fmla="*/ 10046 w 6494"/>
                <a:gd name="T13" fmla="*/ 296712 h 5736"/>
                <a:gd name="T14" fmla="*/ 133222 w 6494"/>
                <a:gd name="T15" fmla="*/ 509895 h 5736"/>
                <a:gd name="T16" fmla="*/ 181572 w 6494"/>
                <a:gd name="T17" fmla="*/ 537738 h 5736"/>
                <a:gd name="T18" fmla="*/ 428113 w 6494"/>
                <a:gd name="T19" fmla="*/ 537738 h 5736"/>
                <a:gd name="T20" fmla="*/ 476463 w 6494"/>
                <a:gd name="T21" fmla="*/ 509895 h 5736"/>
                <a:gd name="T22" fmla="*/ 599733 w 6494"/>
                <a:gd name="T23" fmla="*/ 296712 h 5736"/>
                <a:gd name="T24" fmla="*/ 599733 w 6494"/>
                <a:gd name="T25" fmla="*/ 241026 h 57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94"/>
                <a:gd name="T40" fmla="*/ 0 h 5736"/>
                <a:gd name="T41" fmla="*/ 6494 w 6494"/>
                <a:gd name="T42" fmla="*/ 5736 h 57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94" h="5736">
                  <a:moveTo>
                    <a:pt x="6388" y="2571"/>
                  </a:moveTo>
                  <a:lnTo>
                    <a:pt x="5075" y="297"/>
                  </a:lnTo>
                  <a:cubicBezTo>
                    <a:pt x="4968" y="113"/>
                    <a:pt x="4772" y="0"/>
                    <a:pt x="4560" y="0"/>
                  </a:cubicBezTo>
                  <a:lnTo>
                    <a:pt x="1934" y="0"/>
                  </a:lnTo>
                  <a:cubicBezTo>
                    <a:pt x="1722" y="0"/>
                    <a:pt x="1526" y="113"/>
                    <a:pt x="1419" y="297"/>
                  </a:cubicBezTo>
                  <a:lnTo>
                    <a:pt x="107" y="2571"/>
                  </a:lnTo>
                  <a:cubicBezTo>
                    <a:pt x="0" y="2755"/>
                    <a:pt x="0" y="2981"/>
                    <a:pt x="107" y="3165"/>
                  </a:cubicBezTo>
                  <a:lnTo>
                    <a:pt x="1419" y="5439"/>
                  </a:lnTo>
                  <a:cubicBezTo>
                    <a:pt x="1526" y="5623"/>
                    <a:pt x="1722" y="5736"/>
                    <a:pt x="1934" y="5736"/>
                  </a:cubicBezTo>
                  <a:lnTo>
                    <a:pt x="4560" y="5736"/>
                  </a:lnTo>
                  <a:cubicBezTo>
                    <a:pt x="4772" y="5736"/>
                    <a:pt x="4968" y="5623"/>
                    <a:pt x="5075" y="5439"/>
                  </a:cubicBezTo>
                  <a:lnTo>
                    <a:pt x="6388" y="3165"/>
                  </a:lnTo>
                  <a:cubicBezTo>
                    <a:pt x="6494" y="2981"/>
                    <a:pt x="6494" y="2755"/>
                    <a:pt x="6388" y="2571"/>
                  </a:cubicBez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C00000"/>
                </a:gs>
              </a:gsLst>
              <a:lin ang="0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文本框 17"/>
            <p:cNvSpPr txBox="1">
              <a:spLocks noChangeArrowheads="1"/>
            </p:cNvSpPr>
            <p:nvPr/>
          </p:nvSpPr>
          <p:spPr bwMode="auto">
            <a:xfrm>
              <a:off x="2487858" y="1974032"/>
              <a:ext cx="549064" cy="523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zh-CN" altLang="en-US" sz="2000" b="1" dirty="0" smtClean="0">
                  <a:solidFill>
                    <a:schemeClr val="bg1"/>
                  </a:solidFill>
                  <a:ea typeface="微软雅黑 Light"/>
                </a:rPr>
                <a:t>彩</a:t>
              </a:r>
              <a:endParaRPr lang="zh-CN" altLang="en-US" sz="2000" b="1" dirty="0">
                <a:solidFill>
                  <a:schemeClr val="bg1"/>
                </a:solidFill>
                <a:ea typeface="微软雅黑 Light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177</Words>
  <Application>Microsoft Office PowerPoint</Application>
  <PresentationFormat>全屏显示(4:3)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党员活动室 宣传学习栏设计图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程楠</dc:creator>
  <cp:lastModifiedBy>李娇</cp:lastModifiedBy>
  <cp:revision>58</cp:revision>
  <dcterms:created xsi:type="dcterms:W3CDTF">2018-09-26T04:52:27Z</dcterms:created>
  <dcterms:modified xsi:type="dcterms:W3CDTF">2019-05-24T01:27:47Z</dcterms:modified>
</cp:coreProperties>
</file>